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charts/chart2.xml" ContentType="application/vnd.openxmlformats-officedocument.drawingml.chart+xml"/>
  <Override PartName="/ppt/presentation.xml" ContentType="application/vnd.openxmlformats-officedocument.presentationml.presentation.main+xml"/>
  <Default Extension="xlsx" ContentType="application/vnd.openxmlformats-officedocument.spreadsheetml.sheet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89" r:id="rId4"/>
    <p:sldId id="290" r:id="rId5"/>
    <p:sldId id="291" r:id="rId6"/>
    <p:sldId id="292" r:id="rId7"/>
    <p:sldId id="285" r:id="rId8"/>
    <p:sldId id="293" r:id="rId9"/>
    <p:sldId id="258" r:id="rId10"/>
    <p:sldId id="309" r:id="rId11"/>
    <p:sldId id="283" r:id="rId12"/>
    <p:sldId id="296" r:id="rId13"/>
    <p:sldId id="294" r:id="rId14"/>
    <p:sldId id="297" r:id="rId15"/>
    <p:sldId id="298" r:id="rId16"/>
    <p:sldId id="300" r:id="rId17"/>
    <p:sldId id="299" r:id="rId18"/>
    <p:sldId id="303" r:id="rId19"/>
    <p:sldId id="301" r:id="rId20"/>
    <p:sldId id="302" r:id="rId21"/>
    <p:sldId id="304" r:id="rId22"/>
    <p:sldId id="306" r:id="rId23"/>
    <p:sldId id="308" r:id="rId24"/>
    <p:sldId id="315" r:id="rId25"/>
    <p:sldId id="316" r:id="rId26"/>
    <p:sldId id="307" r:id="rId27"/>
    <p:sldId id="322" r:id="rId28"/>
    <p:sldId id="312" r:id="rId29"/>
    <p:sldId id="305" r:id="rId30"/>
    <p:sldId id="311" r:id="rId31"/>
    <p:sldId id="320" r:id="rId32"/>
    <p:sldId id="287" r:id="rId33"/>
    <p:sldId id="319" r:id="rId34"/>
    <p:sldId id="284" r:id="rId35"/>
    <p:sldId id="321" r:id="rId36"/>
    <p:sldId id="314" r:id="rId37"/>
    <p:sldId id="324" r:id="rId38"/>
    <p:sldId id="323" r:id="rId39"/>
    <p:sldId id="317" r:id="rId40"/>
    <p:sldId id="318" r:id="rId41"/>
    <p:sldId id="28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47" autoAdjust="0"/>
    <p:restoredTop sz="82759" autoAdjust="0"/>
  </p:normalViewPr>
  <p:slideViewPr>
    <p:cSldViewPr>
      <p:cViewPr varScale="1">
        <p:scale>
          <a:sx n="105" d="100"/>
          <a:sy n="105" d="100"/>
        </p:scale>
        <p:origin x="-97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6"/>
  <c:clrMapOvr bg1="dk1" tx1="lt1" bg2="dk2" tx2="lt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Total CVE</c:v>
                </c:pt>
              </c:strCache>
            </c:strRef>
          </c:tx>
          <c:dLbls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showVal val="1"/>
          </c:dLbls>
          <c:cat>
            <c:strRef>
              <c:f>Sheet1!$A$2:$A$6</c:f>
              <c:strCache>
                <c:ptCount val="5"/>
                <c:pt idx="0">
                  <c:v>Windows Vista</c:v>
                </c:pt>
                <c:pt idx="1">
                  <c:v>Windows XP</c:v>
                </c:pt>
                <c:pt idx="2">
                  <c:v>Mac OS X 10.4</c:v>
                </c:pt>
                <c:pt idx="3">
                  <c:v>Ubuntu 6.06 LTS</c:v>
                </c:pt>
                <c:pt idx="4">
                  <c:v>RHEL4WS-reduced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66.0</c:v>
                </c:pt>
                <c:pt idx="1">
                  <c:v>119.0</c:v>
                </c:pt>
                <c:pt idx="2">
                  <c:v>157.0</c:v>
                </c:pt>
                <c:pt idx="3">
                  <c:v>242.0</c:v>
                </c:pt>
                <c:pt idx="4">
                  <c:v>400.0</c:v>
                </c:pt>
              </c:numCache>
            </c:numRef>
          </c:val>
        </c:ser>
        <c:dLbls>
          <c:showVal val="1"/>
        </c:dLbls>
        <c:axId val="566407784"/>
        <c:axId val="566411512"/>
      </c:barChart>
      <c:catAx>
        <c:axId val="566407784"/>
        <c:scaling>
          <c:orientation val="minMax"/>
        </c:scaling>
        <c:axPos val="b"/>
        <c:majorTickMark val="none"/>
        <c:tickLblPos val="none"/>
        <c:txPr>
          <a:bodyPr rot="0" vert="horz" anchor="t" anchorCtr="0"/>
          <a:lstStyle/>
          <a:p>
            <a:pPr>
              <a:defRPr sz="1050"/>
            </a:pPr>
            <a:endParaRPr lang="en-US"/>
          </a:p>
        </c:txPr>
        <c:crossAx val="566411512"/>
        <c:crosses val="autoZero"/>
        <c:lblAlgn val="l"/>
        <c:lblOffset val="100"/>
      </c:catAx>
      <c:valAx>
        <c:axId val="566411512"/>
        <c:scaling>
          <c:orientation val="minMax"/>
        </c:scaling>
        <c:delete val="1"/>
        <c:axPos val="l"/>
        <c:numFmt formatCode="General" sourceLinked="1"/>
        <c:tickLblPos val="none"/>
        <c:crossAx val="566407784"/>
        <c:crosses val="autoZero"/>
        <c:crossBetween val="between"/>
      </c:valAx>
    </c:plotArea>
    <c:plotVisOnly val="1"/>
  </c:chart>
  <c:txPr>
    <a:bodyPr/>
    <a:lstStyle/>
    <a:p>
      <a:pPr>
        <a:defRPr sz="1800"/>
      </a:pPr>
      <a:endParaRPr lang="en-US"/>
    </a:p>
  </c:txPr>
  <c:externalData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lrMapOvr bg1="dk1" tx1="lt1" bg2="dk2" tx2="lt2" accent1="accent1" accent2="accent2" accent3="accent3" accent4="accent4" accent5="accent5" accent6="accent6" hlink="hlink" folHlink="folHlink"/>
  <c:chart>
    <c:autoTitleDeleted val="1"/>
    <c:view3D>
      <c:rAngAx val="1"/>
    </c:view3D>
    <c:plotArea>
      <c:layout>
        <c:manualLayout>
          <c:layoutTarget val="inner"/>
          <c:xMode val="edge"/>
          <c:yMode val="edge"/>
          <c:x val="0.129486280011634"/>
          <c:y val="0.318957557906456"/>
          <c:w val="0.691963266162298"/>
          <c:h val="0.470262819832152"/>
        </c:manualLayout>
      </c:layout>
      <c:bar3D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Windows XP SP2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Likelihood of malware infection</c:v>
                </c:pt>
                <c:pt idx="1">
                  <c:v>Likelihood of spyware infection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1.0</c:v>
                </c:pt>
                <c:pt idx="1">
                  <c:v>1.0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Windows Vista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Likelihood of malware infection</c:v>
                </c:pt>
                <c:pt idx="1">
                  <c:v>Likelihood of spyware infection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0.4</c:v>
                </c:pt>
                <c:pt idx="1">
                  <c:v>0.36</c:v>
                </c:pt>
              </c:numCache>
            </c:numRef>
          </c:val>
        </c:ser>
        <c:shape val="cylinder"/>
        <c:axId val="566473368"/>
        <c:axId val="566477048"/>
        <c:axId val="0"/>
      </c:bar3DChart>
      <c:catAx>
        <c:axId val="566473368"/>
        <c:scaling>
          <c:orientation val="minMax"/>
        </c:scaling>
        <c:axPos val="b"/>
        <c:majorTickMark val="none"/>
        <c:tickLblPos val="nextTo"/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en-US"/>
          </a:p>
        </c:txPr>
        <c:crossAx val="566477048"/>
        <c:crosses val="autoZero"/>
        <c:auto val="1"/>
        <c:lblAlgn val="ctr"/>
        <c:lblOffset val="100"/>
      </c:catAx>
      <c:valAx>
        <c:axId val="566477048"/>
        <c:scaling>
          <c:orientation val="minMax"/>
        </c:scaling>
        <c:delete val="1"/>
        <c:axPos val="l"/>
        <c:majorGridlines/>
        <c:numFmt formatCode="General" sourceLinked="1"/>
        <c:majorTickMark val="none"/>
        <c:tickLblPos val="none"/>
        <c:crossAx val="56647336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04789240223136"/>
          <c:y val="0.216118746528441"/>
          <c:w val="0.7085817277667"/>
          <c:h val="0.104436685259562"/>
        </c:manualLayout>
      </c:layout>
      <c:txPr>
        <a:bodyPr/>
        <a:lstStyle/>
        <a:p>
          <a:pPr>
            <a:defRPr>
              <a:solidFill>
                <a:schemeClr val="tx1"/>
              </a:solidFill>
            </a:defRPr>
          </a:pPr>
          <a:endParaRPr lang="en-US"/>
        </a:p>
      </c:txPr>
    </c:legend>
    <c:plotVisOnly val="1"/>
  </c:chart>
  <c:txPr>
    <a:bodyPr/>
    <a:lstStyle/>
    <a:p>
      <a:pPr>
        <a:defRPr sz="1200">
          <a:ln>
            <a:solidFill>
              <a:prstClr val="black">
                <a:lumMod val="50000"/>
                <a:lumOff val="50000"/>
                <a:alpha val="3000"/>
              </a:prstClr>
            </a:solidFill>
          </a:ln>
          <a:solidFill>
            <a:schemeClr val="bg1"/>
          </a:solidFill>
          <a:latin typeface="Segoe"/>
        </a:defRPr>
      </a:pPr>
      <a:endParaRPr lang="en-US"/>
    </a:p>
  </c:txPr>
  <c:externalData r:id="rId2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C70C-9CCD-4921-B04E-19EA23E20869}" type="datetimeFigureOut">
              <a:rPr lang="en-US" smtClean="0"/>
              <a:pPr/>
              <a:t>9/17/09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760C4-D5FA-4E66-B461-612F9F46777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760C4-D5FA-4E66-B461-612F9F46777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760C4-D5FA-4E66-B461-612F9F46777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97 percent of stolen PCs are never recovered.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760C4-D5FA-4E66-B461-612F9F46777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DEP </a:t>
            </a:r>
            <a:r>
              <a:rPr lang="en-US" sz="3200" baseline="0" dirty="0" smtClean="0">
                <a:solidFill>
                  <a:srgbClr val="FFFFFF"/>
                </a:solidFill>
              </a:rPr>
              <a:t>Prevents malicious code from writing</a:t>
            </a:r>
            <a:r>
              <a:rPr lang="en-US" sz="3200" dirty="0" smtClean="0">
                <a:solidFill>
                  <a:srgbClr val="FFFFFF"/>
                </a:solidFill>
              </a:rPr>
              <a:t> to memory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760C4-D5FA-4E66-B461-612F9F46777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7335-20E5-410E-B265-41541E72B3D6}" type="datetimeFigureOut">
              <a:rPr lang="en-US" smtClean="0"/>
              <a:pPr/>
              <a:t>9/17/09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0CFFD-5A5E-439E-AA89-C3CA42D7FF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7335-20E5-410E-B265-41541E72B3D6}" type="datetimeFigureOut">
              <a:rPr lang="en-US" smtClean="0"/>
              <a:pPr/>
              <a:t>9/17/09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0CFFD-5A5E-439E-AA89-C3CA42D7FF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7335-20E5-410E-B265-41541E72B3D6}" type="datetimeFigureOut">
              <a:rPr lang="en-US" smtClean="0"/>
              <a:pPr/>
              <a:t>9/17/09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0CFFD-5A5E-439E-AA89-C3CA42D7FF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7335-20E5-410E-B265-41541E72B3D6}" type="datetimeFigureOut">
              <a:rPr lang="en-US" smtClean="0"/>
              <a:pPr/>
              <a:t>9/17/09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0CFFD-5A5E-439E-AA89-C3CA42D7FF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7335-20E5-410E-B265-41541E72B3D6}" type="datetimeFigureOut">
              <a:rPr lang="en-US" smtClean="0"/>
              <a:pPr/>
              <a:t>9/17/09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0CFFD-5A5E-439E-AA89-C3CA42D7FF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7335-20E5-410E-B265-41541E72B3D6}" type="datetimeFigureOut">
              <a:rPr lang="en-US" smtClean="0"/>
              <a:pPr/>
              <a:t>9/17/09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0CFFD-5A5E-439E-AA89-C3CA42D7FF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7335-20E5-410E-B265-41541E72B3D6}" type="datetimeFigureOut">
              <a:rPr lang="en-US" smtClean="0"/>
              <a:pPr/>
              <a:t>9/17/09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0CFFD-5A5E-439E-AA89-C3CA42D7FF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7335-20E5-410E-B265-41541E72B3D6}" type="datetimeFigureOut">
              <a:rPr lang="en-US" smtClean="0"/>
              <a:pPr/>
              <a:t>9/17/09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0CFFD-5A5E-439E-AA89-C3CA42D7FF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7335-20E5-410E-B265-41541E72B3D6}" type="datetimeFigureOut">
              <a:rPr lang="en-US" smtClean="0"/>
              <a:pPr/>
              <a:t>9/17/09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0CFFD-5A5E-439E-AA89-C3CA42D7FF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7335-20E5-410E-B265-41541E72B3D6}" type="datetimeFigureOut">
              <a:rPr lang="en-US" smtClean="0"/>
              <a:pPr/>
              <a:t>9/17/09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0CFFD-5A5E-439E-AA89-C3CA42D7FF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7335-20E5-410E-B265-41541E72B3D6}" type="datetimeFigureOut">
              <a:rPr lang="en-US" smtClean="0"/>
              <a:pPr/>
              <a:t>9/17/09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0CFFD-5A5E-439E-AA89-C3CA42D7FF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C7335-20E5-410E-B265-41541E72B3D6}" type="datetimeFigureOut">
              <a:rPr lang="en-US" smtClean="0"/>
              <a:pPr/>
              <a:t>9/17/09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0CFFD-5A5E-439E-AA89-C3CA42D7FF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s 7 Gree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752600"/>
            <a:ext cx="4343400" cy="19812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bg1"/>
                </a:solidFill>
              </a:rPr>
              <a:t>Windows 7 </a:t>
            </a:r>
            <a:br>
              <a:rPr lang="en-US" sz="5400" dirty="0" smtClean="0">
                <a:solidFill>
                  <a:schemeClr val="bg1"/>
                </a:solidFill>
              </a:rPr>
            </a:br>
            <a:r>
              <a:rPr lang="en-US" sz="5400" dirty="0" smtClean="0">
                <a:solidFill>
                  <a:schemeClr val="bg1"/>
                </a:solidFill>
              </a:rPr>
              <a:t>Security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2672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Jorge Orchilles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Terremark Worldwide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1447800"/>
            <a:ext cx="5715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User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Interface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Taskbar – Notifications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Aero Peak and Aero Snap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Jump Lists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noProof="0" dirty="0" smtClean="0">
                <a:solidFill>
                  <a:schemeClr val="bg1"/>
                </a:solidFill>
              </a:rPr>
              <a:t>Desktop Search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Driver and Device Support </a:t>
            </a:r>
            <a:endParaRPr lang="en-US" sz="3200" noProof="0" dirty="0" smtClean="0">
              <a:solidFill>
                <a:schemeClr val="bg1"/>
              </a:solidFill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noProof="0" dirty="0" err="1" smtClean="0">
                <a:solidFill>
                  <a:schemeClr val="bg1"/>
                </a:solidFill>
              </a:rPr>
              <a:t>HomeGroup</a:t>
            </a:r>
            <a:endParaRPr lang="en-US" sz="3200" noProof="0" dirty="0" smtClean="0">
              <a:solidFill>
                <a:schemeClr val="bg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Windows Media Player/Center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286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New Desktop Features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798646"/>
            <a:ext cx="2362200" cy="3754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914400"/>
            <a:ext cx="2044700" cy="170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ndows 7 Blu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Security Features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3810000" cy="556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Action Center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Better UAC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Better </a:t>
            </a:r>
            <a:r>
              <a:rPr lang="en-US" dirty="0" err="1" smtClean="0">
                <a:solidFill>
                  <a:schemeClr val="bg1"/>
                </a:solidFill>
              </a:rPr>
              <a:t>BitLocker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BitLocker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ToGo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Biometric security</a:t>
            </a:r>
          </a:p>
          <a:p>
            <a:pPr lvl="0">
              <a:defRPr/>
            </a:pPr>
            <a:r>
              <a:rPr lang="en-US" dirty="0" smtClean="0">
                <a:solidFill>
                  <a:schemeClr val="bg1"/>
                </a:solidFill>
              </a:rPr>
              <a:t>Internet Explorer 8</a:t>
            </a:r>
          </a:p>
          <a:p>
            <a:pPr>
              <a:defRPr/>
            </a:pPr>
            <a:r>
              <a:rPr lang="en-US" dirty="0" err="1" smtClean="0">
                <a:solidFill>
                  <a:schemeClr val="bg1"/>
                </a:solidFill>
              </a:rPr>
              <a:t>AppLocker</a:t>
            </a:r>
            <a:endParaRPr lang="en-US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dirty="0" err="1" smtClean="0">
                <a:solidFill>
                  <a:schemeClr val="bg1"/>
                </a:solidFill>
              </a:rPr>
              <a:t>DirectAccess</a:t>
            </a:r>
            <a:endParaRPr lang="en-US" dirty="0" smtClean="0">
              <a:solidFill>
                <a:schemeClr val="tx2"/>
              </a:solidFill>
            </a:endParaRPr>
          </a:p>
          <a:p>
            <a:pPr lvl="0">
              <a:defRPr/>
            </a:pPr>
            <a:r>
              <a:rPr lang="en-US" dirty="0" err="1" smtClean="0">
                <a:solidFill>
                  <a:schemeClr val="bg1"/>
                </a:solidFill>
              </a:rPr>
              <a:t>PowerShell</a:t>
            </a:r>
            <a:r>
              <a:rPr lang="en-US" dirty="0" smtClean="0">
                <a:solidFill>
                  <a:schemeClr val="bg1"/>
                </a:solidFill>
              </a:rPr>
              <a:t> v2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00600" y="1600200"/>
            <a:ext cx="3810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685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ndows 7 Blu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Action Center - Security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00600" y="1600200"/>
            <a:ext cx="3810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685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0" y="1524000"/>
            <a:ext cx="5029200" cy="4525963"/>
          </a:xfrm>
        </p:spPr>
        <p:txBody>
          <a:bodyPr>
            <a:normAutofit lnSpcReduction="10000"/>
          </a:bodyPr>
          <a:lstStyle/>
          <a:p>
            <a:pPr lvl="0">
              <a:buNone/>
              <a:defRPr/>
            </a:pPr>
            <a:r>
              <a:rPr lang="en-US" dirty="0" smtClean="0">
                <a:solidFill>
                  <a:schemeClr val="bg1"/>
                </a:solidFill>
              </a:rPr>
              <a:t>Replaces Security Center</a:t>
            </a:r>
          </a:p>
          <a:p>
            <a:pPr lvl="0">
              <a:buFont typeface="Arial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Firewall</a:t>
            </a:r>
          </a:p>
          <a:p>
            <a:pPr lvl="0">
              <a:buFont typeface="Arial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Windows Update</a:t>
            </a:r>
          </a:p>
          <a:p>
            <a:pPr lvl="0">
              <a:buFont typeface="Arial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Virus Protection</a:t>
            </a:r>
          </a:p>
          <a:p>
            <a:pPr lvl="0">
              <a:buFont typeface="Arial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Spyware / other malware</a:t>
            </a:r>
          </a:p>
          <a:p>
            <a:pPr lvl="0">
              <a:buFont typeface="Arial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Internet Security Settings</a:t>
            </a:r>
          </a:p>
          <a:p>
            <a:pPr lvl="0">
              <a:buFont typeface="Arial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User Account Control</a:t>
            </a:r>
          </a:p>
          <a:p>
            <a:pPr lvl="0">
              <a:buFont typeface="Arial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Network Access Protection</a:t>
            </a:r>
          </a:p>
          <a:p>
            <a:endParaRPr lang="en-US" dirty="0"/>
          </a:p>
        </p:txBody>
      </p:sp>
      <p:pic>
        <p:nvPicPr>
          <p:cNvPr id="10" name="Picture 9" descr="Screen shot 2009-09-05 at 7.17.56 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9097" y="1219200"/>
            <a:ext cx="4094903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Windows 7</a:t>
            </a:r>
          </a:p>
          <a:p>
            <a:r>
              <a:rPr lang="en-US" dirty="0" smtClean="0"/>
              <a:t>Internet Explorer 8</a:t>
            </a:r>
          </a:p>
          <a:p>
            <a:r>
              <a:rPr lang="en-US" dirty="0" err="1" smtClean="0"/>
              <a:t>BitLocker</a:t>
            </a:r>
            <a:r>
              <a:rPr lang="en-US" dirty="0" smtClean="0"/>
              <a:t> and </a:t>
            </a:r>
            <a:r>
              <a:rPr lang="en-US" dirty="0" err="1" smtClean="0"/>
              <a:t>BitLocker</a:t>
            </a:r>
            <a:r>
              <a:rPr lang="en-US" dirty="0" smtClean="0"/>
              <a:t> to Go</a:t>
            </a:r>
          </a:p>
          <a:p>
            <a:r>
              <a:rPr lang="en-US" dirty="0" err="1" smtClean="0"/>
              <a:t>AppLocker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Windows 7 Black W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Action Center - Maintenance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1371600"/>
            <a:ext cx="4191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Check for solutions to problems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Backup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Check for updates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Troubleshooting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Recovery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Screen shot 2009-09-05 at 7.18.11 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7745" y="1219200"/>
            <a:ext cx="4726255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Windows 7</a:t>
            </a:r>
          </a:p>
          <a:p>
            <a:r>
              <a:rPr lang="en-US" dirty="0" smtClean="0"/>
              <a:t>Internet Explorer 8</a:t>
            </a:r>
          </a:p>
          <a:p>
            <a:r>
              <a:rPr lang="en-US" dirty="0" err="1" smtClean="0"/>
              <a:t>BitLocker</a:t>
            </a:r>
            <a:r>
              <a:rPr lang="en-US" dirty="0" smtClean="0"/>
              <a:t> and </a:t>
            </a:r>
            <a:r>
              <a:rPr lang="en-US" dirty="0" err="1" smtClean="0"/>
              <a:t>BitLocker</a:t>
            </a:r>
            <a:r>
              <a:rPr lang="en-US" dirty="0" smtClean="0"/>
              <a:t> to Go</a:t>
            </a:r>
          </a:p>
          <a:p>
            <a:r>
              <a:rPr lang="en-US" dirty="0" err="1" smtClean="0"/>
              <a:t>AppLocker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Windows 7 Black W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86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User Account Control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1371600"/>
            <a:ext cx="28194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Less nagging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GUI for customizing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Helpful?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Screen shot 2009-09-05 at 7.23.45 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97951" y="1447800"/>
            <a:ext cx="6346049" cy="4642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ndows 7 Blu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BitLocker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00600" y="1600200"/>
            <a:ext cx="3810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685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0" y="1600200"/>
            <a:ext cx="4495800" cy="4525963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Introduced in Windows Vista</a:t>
            </a:r>
          </a:p>
          <a:p>
            <a:pPr lvl="0"/>
            <a:r>
              <a:rPr lang="en-US" dirty="0" smtClean="0">
                <a:solidFill>
                  <a:srgbClr val="FFFFFF"/>
                </a:solidFill>
              </a:rPr>
              <a:t>Encrypts the system volume, including the page file and hibernation files</a:t>
            </a:r>
          </a:p>
          <a:p>
            <a:pPr lvl="0"/>
            <a:r>
              <a:rPr lang="en-US" dirty="0" smtClean="0">
                <a:solidFill>
                  <a:srgbClr val="FFFFFF"/>
                </a:solidFill>
              </a:rPr>
              <a:t>No need for partitioning!</a:t>
            </a:r>
          </a:p>
          <a:p>
            <a:pPr lvl="0"/>
            <a:r>
              <a:rPr lang="en-US" dirty="0" smtClean="0">
                <a:solidFill>
                  <a:srgbClr val="FFFFFF"/>
                </a:solidFill>
              </a:rPr>
              <a:t>Whole drive/volume encryption 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Trusted Platform Management (TPM) chip or pin/USB key</a:t>
            </a:r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0692" y="1752600"/>
            <a:ext cx="4883308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ndows 7 Blu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BitLocker</a:t>
            </a:r>
            <a:r>
              <a:rPr lang="en-US" dirty="0" smtClean="0">
                <a:solidFill>
                  <a:srgbClr val="FFFFFF"/>
                </a:solidFill>
              </a:rPr>
              <a:t> – Recovery Key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00600" y="1600200"/>
            <a:ext cx="3810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685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33400" y="1600200"/>
            <a:ext cx="3581400" cy="4525963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n-US" i="1" dirty="0" smtClean="0">
                <a:solidFill>
                  <a:srgbClr val="FFFFFF"/>
                </a:solidFill>
              </a:rPr>
              <a:t>All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Bitlocker</a:t>
            </a:r>
            <a:r>
              <a:rPr lang="en-US" dirty="0" smtClean="0">
                <a:solidFill>
                  <a:srgbClr val="FFFFFF"/>
                </a:solidFill>
              </a:rPr>
              <a:t> deployments require a copy of the recovery password to be stored somewhere</a:t>
            </a:r>
          </a:p>
          <a:p>
            <a:pPr lvl="0"/>
            <a:r>
              <a:rPr lang="en-US" dirty="0" smtClean="0">
                <a:solidFill>
                  <a:srgbClr val="FFFFFF"/>
                </a:solidFill>
              </a:rPr>
              <a:t>Out of the box, your users must save their own recovery password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This probably isn’t the best idea…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41384" y="1371600"/>
            <a:ext cx="4402616" cy="5035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BitLocker</a:t>
            </a:r>
            <a:r>
              <a:rPr lang="en-US" dirty="0" smtClean="0">
                <a:solidFill>
                  <a:srgbClr val="FFFFFF"/>
                </a:solidFill>
              </a:rPr>
              <a:t> - Issues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00600" y="1600200"/>
            <a:ext cx="3810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685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33400" y="1600200"/>
            <a:ext cx="8610600" cy="4525963"/>
          </a:xfrm>
        </p:spPr>
        <p:txBody>
          <a:bodyPr>
            <a:norm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</a:rPr>
              <a:t>High security environments can require a pin # or USB key before the system will boot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Remote systems or servers in datacenter - BEWARE</a:t>
            </a:r>
          </a:p>
          <a:p>
            <a:pPr lvl="0"/>
            <a:r>
              <a:rPr lang="en-US" dirty="0" err="1" smtClean="0">
                <a:solidFill>
                  <a:schemeClr val="bg1"/>
                </a:solidFill>
              </a:rPr>
              <a:t>BitLocker</a:t>
            </a:r>
            <a:r>
              <a:rPr lang="en-US" dirty="0" smtClean="0">
                <a:solidFill>
                  <a:schemeClr val="bg1"/>
                </a:solidFill>
              </a:rPr>
              <a:t> is </a:t>
            </a:r>
            <a:r>
              <a:rPr lang="en-US" i="1" dirty="0" smtClean="0">
                <a:solidFill>
                  <a:schemeClr val="bg1"/>
                </a:solidFill>
              </a:rPr>
              <a:t>not</a:t>
            </a:r>
            <a:r>
              <a:rPr lang="en-US" dirty="0" smtClean="0">
                <a:solidFill>
                  <a:schemeClr val="bg1"/>
                </a:solidFill>
              </a:rPr>
              <a:t> a replacement for EFS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BitLocker</a:t>
            </a:r>
            <a:r>
              <a:rPr lang="en-US" dirty="0" smtClean="0">
                <a:solidFill>
                  <a:schemeClr val="bg1"/>
                </a:solidFill>
              </a:rPr>
              <a:t> protects the whole drive at boot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No protection from user A seeing user B’s files post boot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EFS solves this problem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ndows 7 Blu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BitLocker</a:t>
            </a:r>
            <a:r>
              <a:rPr lang="en-US" dirty="0" smtClean="0">
                <a:solidFill>
                  <a:srgbClr val="FFFFFF"/>
                </a:solidFill>
              </a:rPr>
              <a:t> - Issues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00600" y="1600200"/>
            <a:ext cx="3810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685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4525963"/>
          </a:xfrm>
        </p:spPr>
        <p:txBody>
          <a:bodyPr>
            <a:normAutofit/>
          </a:bodyPr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Trusted Platform Module required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pic>
        <p:nvPicPr>
          <p:cNvPr id="7" name="Picture 6" descr="Screen shot 2009-09-05 at 7.38.58 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8527" y="2114642"/>
            <a:ext cx="6061473" cy="4743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BitLocker</a:t>
            </a:r>
            <a:r>
              <a:rPr lang="en-US" dirty="0" smtClean="0">
                <a:solidFill>
                  <a:srgbClr val="FFFFFF"/>
                </a:solidFill>
              </a:rPr>
              <a:t> – Corporate Environment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00600" y="1600200"/>
            <a:ext cx="3810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685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33400" y="1600200"/>
            <a:ext cx="8610600" cy="4525963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Requires Windows Server 2003 SP1 or newer domain controllers</a:t>
            </a:r>
          </a:p>
          <a:p>
            <a:pPr lvl="0"/>
            <a:r>
              <a:rPr lang="en-US" dirty="0" smtClean="0">
                <a:solidFill>
                  <a:srgbClr val="FFFFFF"/>
                </a:solidFill>
              </a:rPr>
              <a:t>Group Policy – Require Encryption!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Universal Recovery Key: Data Recovery Agent</a:t>
            </a:r>
          </a:p>
          <a:p>
            <a:pPr lvl="0"/>
            <a:r>
              <a:rPr lang="en-US" dirty="0" smtClean="0">
                <a:solidFill>
                  <a:srgbClr val="FFFFFF"/>
                </a:solidFill>
              </a:rPr>
              <a:t>What about deleted/disabled computer accounts?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Sales guy who’s always on the road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High-powered exec who goes on a 3-month sabbatical</a:t>
            </a:r>
          </a:p>
          <a:p>
            <a:endParaRPr lang="en-US" dirty="0" smtClean="0"/>
          </a:p>
          <a:p>
            <a:pPr lvl="0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s 7 Blu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About 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7391400" cy="5105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IT Consultant over 7 years ago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Security Analyst at Terremark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Master’s of Science in Management Information Systems @ FIU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Author of Microsoft Windows 7 Administrator’s Reference, </a:t>
            </a:r>
            <a:r>
              <a:rPr lang="en-US" dirty="0" err="1" smtClean="0">
                <a:solidFill>
                  <a:schemeClr val="bg1"/>
                </a:solidFill>
              </a:rPr>
              <a:t>Syngress</a:t>
            </a:r>
            <a:r>
              <a:rPr lang="en-US" dirty="0" smtClean="0">
                <a:solidFill>
                  <a:schemeClr val="bg1"/>
                </a:solidFill>
              </a:rPr>
              <a:t> Publishing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Few </a:t>
            </a:r>
            <a:r>
              <a:rPr lang="en-US" dirty="0" err="1" smtClean="0">
                <a:solidFill>
                  <a:schemeClr val="bg1"/>
                </a:solidFill>
              </a:rPr>
              <a:t>certs</a:t>
            </a:r>
            <a:r>
              <a:rPr lang="en-US" dirty="0" smtClean="0">
                <a:solidFill>
                  <a:schemeClr val="bg1"/>
                </a:solidFill>
              </a:rPr>
              <a:t>: CCDA, CSSDS, MCTS, MCP, Security+</a:t>
            </a:r>
          </a:p>
          <a:p>
            <a:pPr lvl="1"/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Windows 7</a:t>
            </a:r>
          </a:p>
          <a:p>
            <a:r>
              <a:rPr lang="en-US" dirty="0" smtClean="0"/>
              <a:t>Internet Explorer 8</a:t>
            </a:r>
          </a:p>
          <a:p>
            <a:r>
              <a:rPr lang="en-US" dirty="0" err="1" smtClean="0"/>
              <a:t>BitLocker</a:t>
            </a:r>
            <a:r>
              <a:rPr lang="en-US" dirty="0" smtClean="0"/>
              <a:t> and </a:t>
            </a:r>
            <a:r>
              <a:rPr lang="en-US" dirty="0" err="1" smtClean="0"/>
              <a:t>BitLocker</a:t>
            </a:r>
            <a:r>
              <a:rPr lang="en-US" dirty="0" smtClean="0"/>
              <a:t> to Go</a:t>
            </a:r>
          </a:p>
          <a:p>
            <a:r>
              <a:rPr lang="en-US" dirty="0" err="1" smtClean="0"/>
              <a:t>AppLocker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Windows 7 Black W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86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BitLocker</a:t>
            </a:r>
            <a:r>
              <a:rPr lang="en-US" sz="4400" dirty="0" smtClean="0">
                <a:solidFill>
                  <a:schemeClr val="bg1"/>
                </a:solidFill>
              </a:rPr>
              <a:t> To Go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1371600"/>
            <a:ext cx="28194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Encrypt Removable Media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Lost USB drive with corporate information?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8222" y="3505200"/>
            <a:ext cx="622577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609600" y="5562600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http://bit.ly/iJv4v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http://bit.ly/1zFl3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1371600"/>
            <a:ext cx="408622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Windows 7</a:t>
            </a:r>
          </a:p>
          <a:p>
            <a:r>
              <a:rPr lang="en-US" dirty="0" smtClean="0"/>
              <a:t>Internet Explorer 8</a:t>
            </a:r>
          </a:p>
          <a:p>
            <a:r>
              <a:rPr lang="en-US" dirty="0" err="1" smtClean="0"/>
              <a:t>BitLocker</a:t>
            </a:r>
            <a:r>
              <a:rPr lang="en-US" dirty="0" smtClean="0"/>
              <a:t> and </a:t>
            </a:r>
            <a:r>
              <a:rPr lang="en-US" dirty="0" err="1" smtClean="0"/>
              <a:t>BitLocker</a:t>
            </a:r>
            <a:r>
              <a:rPr lang="en-US" dirty="0" smtClean="0"/>
              <a:t> to Go</a:t>
            </a:r>
          </a:p>
          <a:p>
            <a:r>
              <a:rPr lang="en-US" dirty="0" err="1" smtClean="0"/>
              <a:t>AppLocker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Windows 7 Black W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86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BitLocker</a:t>
            </a:r>
            <a:r>
              <a:rPr lang="en-US" sz="4400" dirty="0" smtClean="0">
                <a:solidFill>
                  <a:schemeClr val="bg1"/>
                </a:solidFill>
              </a:rPr>
              <a:t> To Go - Issues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371600"/>
            <a:ext cx="58674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Does not work with other OS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FAIL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On Vista and XP you can view content but not edit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FAIL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Password based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Recovery file?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Brute force?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ndows 7 Blu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Biometric Security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00600" y="1600200"/>
            <a:ext cx="3810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685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0" y="1828800"/>
            <a:ext cx="3962400" cy="4525963"/>
          </a:xfrm>
        </p:spPr>
        <p:txBody>
          <a:bodyPr>
            <a:normAutofit/>
          </a:bodyPr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Options with most new laptops</a:t>
            </a:r>
          </a:p>
          <a:p>
            <a:pPr lvl="0"/>
            <a:r>
              <a:rPr lang="en-US" dirty="0" smtClean="0">
                <a:solidFill>
                  <a:srgbClr val="FFFFFF"/>
                </a:solidFill>
              </a:rPr>
              <a:t>Had to use OEM software</a:t>
            </a:r>
          </a:p>
          <a:p>
            <a:pPr lvl="0"/>
            <a:r>
              <a:rPr lang="en-US" dirty="0" smtClean="0">
                <a:solidFill>
                  <a:srgbClr val="FFFFFF"/>
                </a:solidFill>
              </a:rPr>
              <a:t>HP Biometric Security – FAIL</a:t>
            </a:r>
          </a:p>
          <a:p>
            <a:pPr lvl="0"/>
            <a:r>
              <a:rPr lang="en-US" dirty="0" smtClean="0">
                <a:solidFill>
                  <a:srgbClr val="FFFFFF"/>
                </a:solidFill>
              </a:rPr>
              <a:t>Can login Local or Domain</a:t>
            </a:r>
          </a:p>
          <a:p>
            <a:pPr lvl="0"/>
            <a:endParaRPr lang="en-US" dirty="0" smtClean="0"/>
          </a:p>
          <a:p>
            <a:endParaRPr lang="en-US" dirty="0" smtClean="0"/>
          </a:p>
          <a:p>
            <a:pPr lvl="0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800" y="1676400"/>
            <a:ext cx="5283200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Windows 7</a:t>
            </a:r>
          </a:p>
          <a:p>
            <a:r>
              <a:rPr lang="en-US" dirty="0" smtClean="0"/>
              <a:t>Internet Explorer 8</a:t>
            </a:r>
          </a:p>
          <a:p>
            <a:r>
              <a:rPr lang="en-US" dirty="0" err="1" smtClean="0"/>
              <a:t>BitLocker</a:t>
            </a:r>
            <a:r>
              <a:rPr lang="en-US" dirty="0" smtClean="0"/>
              <a:t> and </a:t>
            </a:r>
            <a:r>
              <a:rPr lang="en-US" dirty="0" err="1" smtClean="0"/>
              <a:t>BitLocker</a:t>
            </a:r>
            <a:r>
              <a:rPr lang="en-US" dirty="0" smtClean="0"/>
              <a:t> to Go</a:t>
            </a:r>
          </a:p>
          <a:p>
            <a:r>
              <a:rPr lang="en-US" dirty="0" err="1" smtClean="0"/>
              <a:t>AppLocker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Windows 7 Black W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86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Internet Explorer 8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8" name="Content Placeholder 8"/>
          <p:cNvSpPr txBox="1">
            <a:spLocks/>
          </p:cNvSpPr>
          <p:nvPr/>
        </p:nvSpPr>
        <p:spPr>
          <a:xfrm>
            <a:off x="533400" y="1600200"/>
            <a:ext cx="8610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 be used on XP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Vista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baseline="0" dirty="0" smtClean="0">
                <a:solidFill>
                  <a:srgbClr val="FFFFFF"/>
                </a:solidFill>
              </a:rPr>
              <a:t>Better</a:t>
            </a:r>
            <a:r>
              <a:rPr lang="en-US" sz="3200" dirty="0" smtClean="0">
                <a:solidFill>
                  <a:srgbClr val="FFFFFF"/>
                </a:solidFill>
              </a:rPr>
              <a:t> than IE 6 and 7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SmartScreen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srgbClr val="FFFFFF"/>
                </a:solidFill>
              </a:rPr>
              <a:t>XSS Filter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Execution Prevention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Windows 7</a:t>
            </a:r>
          </a:p>
          <a:p>
            <a:r>
              <a:rPr lang="en-US" dirty="0" smtClean="0"/>
              <a:t>Internet Explorer 8</a:t>
            </a:r>
          </a:p>
          <a:p>
            <a:r>
              <a:rPr lang="en-US" dirty="0" err="1" smtClean="0"/>
              <a:t>BitLocker</a:t>
            </a:r>
            <a:r>
              <a:rPr lang="en-US" dirty="0" smtClean="0"/>
              <a:t> and </a:t>
            </a:r>
            <a:r>
              <a:rPr lang="en-US" dirty="0" err="1" smtClean="0"/>
              <a:t>BitLocker</a:t>
            </a:r>
            <a:r>
              <a:rPr lang="en-US" dirty="0" smtClean="0"/>
              <a:t> to Go</a:t>
            </a:r>
          </a:p>
          <a:p>
            <a:r>
              <a:rPr lang="en-US" dirty="0" err="1" smtClean="0"/>
              <a:t>AppLocker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Windows 7 Black W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86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Internet Explorer 8 – Acid Test?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8" name="Picture 7" descr="Screen shot 2009-09-05 at 9.59.53 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Windows 7</a:t>
            </a:r>
          </a:p>
          <a:p>
            <a:r>
              <a:rPr lang="en-US" dirty="0" smtClean="0"/>
              <a:t>Internet Explorer 8</a:t>
            </a:r>
          </a:p>
          <a:p>
            <a:r>
              <a:rPr lang="en-US" dirty="0" err="1" smtClean="0"/>
              <a:t>BitLocker</a:t>
            </a:r>
            <a:r>
              <a:rPr lang="en-US" dirty="0" smtClean="0"/>
              <a:t> and </a:t>
            </a:r>
            <a:r>
              <a:rPr lang="en-US" dirty="0" err="1" smtClean="0"/>
              <a:t>BitLocker</a:t>
            </a:r>
            <a:r>
              <a:rPr lang="en-US" dirty="0" smtClean="0"/>
              <a:t> to Go</a:t>
            </a:r>
          </a:p>
          <a:p>
            <a:r>
              <a:rPr lang="en-US" dirty="0" err="1" smtClean="0"/>
              <a:t>AppLocker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Windows 7 Black W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86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Internet Explorer 8 – Acid Test?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7" name="Picture 6" descr="Screen shot 2009-09-05 at 10.00.37 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15731" y="1025525"/>
            <a:ext cx="4528269" cy="5832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" y="1905000"/>
            <a:ext cx="47244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Windows 7</a:t>
            </a:r>
          </a:p>
          <a:p>
            <a:r>
              <a:rPr lang="en-US" dirty="0" smtClean="0"/>
              <a:t>Internet Explorer 8</a:t>
            </a:r>
          </a:p>
          <a:p>
            <a:r>
              <a:rPr lang="en-US" dirty="0" err="1" smtClean="0"/>
              <a:t>BitLocker</a:t>
            </a:r>
            <a:r>
              <a:rPr lang="en-US" dirty="0" smtClean="0"/>
              <a:t> and </a:t>
            </a:r>
            <a:r>
              <a:rPr lang="en-US" dirty="0" err="1" smtClean="0"/>
              <a:t>BitLocker</a:t>
            </a:r>
            <a:r>
              <a:rPr lang="en-US" dirty="0" smtClean="0"/>
              <a:t> to Go</a:t>
            </a:r>
          </a:p>
          <a:p>
            <a:r>
              <a:rPr lang="en-US" dirty="0" err="1" smtClean="0"/>
              <a:t>AppLocker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Windows 7 Black W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86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Internet Explorer 8 – </a:t>
            </a:r>
            <a:r>
              <a:rPr lang="en-US" sz="4400" dirty="0" err="1" smtClean="0">
                <a:solidFill>
                  <a:schemeClr val="bg1"/>
                </a:solidFill>
              </a:rPr>
              <a:t>SmartScreen</a:t>
            </a:r>
            <a:r>
              <a:rPr lang="en-US" sz="4400" dirty="0" smtClean="0">
                <a:solidFill>
                  <a:schemeClr val="bg1"/>
                </a:solidFill>
              </a:rPr>
              <a:t>?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8" name="Picture 7" descr="Screen shot 2009-09-14 at 10.35.47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Windows 7</a:t>
            </a:r>
          </a:p>
          <a:p>
            <a:r>
              <a:rPr lang="en-US" dirty="0" smtClean="0"/>
              <a:t>Internet Explorer 8</a:t>
            </a:r>
          </a:p>
          <a:p>
            <a:r>
              <a:rPr lang="en-US" dirty="0" err="1" smtClean="0"/>
              <a:t>BitLocker</a:t>
            </a:r>
            <a:r>
              <a:rPr lang="en-US" dirty="0" smtClean="0"/>
              <a:t> and </a:t>
            </a:r>
            <a:r>
              <a:rPr lang="en-US" dirty="0" err="1" smtClean="0"/>
              <a:t>BitLocker</a:t>
            </a:r>
            <a:r>
              <a:rPr lang="en-US" dirty="0" smtClean="0"/>
              <a:t> to Go</a:t>
            </a:r>
          </a:p>
          <a:p>
            <a:r>
              <a:rPr lang="en-US" dirty="0" err="1" smtClean="0"/>
              <a:t>AppLocker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Windows 7 Black W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86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Internet Explorer 8 – FTW?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990600"/>
            <a:ext cx="6985000" cy="55499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53028" y="6488668"/>
            <a:ext cx="2009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http://bit.ly/17KT8I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Windows 7</a:t>
            </a:r>
          </a:p>
          <a:p>
            <a:r>
              <a:rPr lang="en-US" dirty="0" smtClean="0"/>
              <a:t>Internet Explorer 8</a:t>
            </a:r>
          </a:p>
          <a:p>
            <a:r>
              <a:rPr lang="en-US" dirty="0" err="1" smtClean="0"/>
              <a:t>BitLocker</a:t>
            </a:r>
            <a:r>
              <a:rPr lang="en-US" dirty="0" smtClean="0"/>
              <a:t> and </a:t>
            </a:r>
            <a:r>
              <a:rPr lang="en-US" dirty="0" err="1" smtClean="0"/>
              <a:t>BitLocker</a:t>
            </a:r>
            <a:r>
              <a:rPr lang="en-US" dirty="0" smtClean="0"/>
              <a:t> to Go</a:t>
            </a:r>
          </a:p>
          <a:p>
            <a:r>
              <a:rPr lang="en-US" dirty="0" err="1" smtClean="0"/>
              <a:t>AppLocker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Windows 7 Black W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86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XP Mode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533400" y="1600200"/>
            <a:ext cx="5410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XP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remains App standard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srgbClr val="FFFFFF"/>
                </a:solidFill>
              </a:rPr>
              <a:t>Makes it easy to be compatible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srgbClr val="FFFFFF"/>
                </a:solidFill>
              </a:rPr>
              <a:t>Don’t forget to secure this VM!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ndows 7 Blu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With Server 2008 R2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00600" y="1600200"/>
            <a:ext cx="3810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685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33400" y="1600200"/>
            <a:ext cx="5334000" cy="5105400"/>
          </a:xfrm>
        </p:spPr>
        <p:txBody>
          <a:bodyPr>
            <a:normAutofit fontScale="70000" lnSpcReduction="20000"/>
          </a:bodyPr>
          <a:lstStyle/>
          <a:p>
            <a:pPr lvl="0">
              <a:buNone/>
            </a:pPr>
            <a:r>
              <a:rPr lang="en-US" sz="3613" i="1" dirty="0" smtClean="0">
                <a:solidFill>
                  <a:srgbClr val="FFFFFF"/>
                </a:solidFill>
              </a:rPr>
              <a:t>Windows 7 with Microsoft Windows Server 2008 R2 features:</a:t>
            </a:r>
          </a:p>
          <a:p>
            <a:pPr lvl="0">
              <a:buNone/>
            </a:pPr>
            <a:endParaRPr lang="en-US" sz="3097" i="1" dirty="0" smtClean="0">
              <a:solidFill>
                <a:srgbClr val="FFFFFF"/>
              </a:solidFill>
            </a:endParaRPr>
          </a:p>
          <a:p>
            <a:pPr lvl="0"/>
            <a:r>
              <a:rPr lang="en-US" sz="3097" dirty="0" err="1" smtClean="0">
                <a:solidFill>
                  <a:srgbClr val="FFFFFF"/>
                </a:solidFill>
              </a:rPr>
              <a:t>AppLocker</a:t>
            </a:r>
            <a:endParaRPr lang="en-US" sz="3097" dirty="0" smtClean="0">
              <a:solidFill>
                <a:srgbClr val="FFFFFF"/>
              </a:solidFill>
            </a:endParaRPr>
          </a:p>
          <a:p>
            <a:pPr lvl="1"/>
            <a:r>
              <a:rPr lang="en-US" sz="3097" dirty="0" smtClean="0">
                <a:solidFill>
                  <a:srgbClr val="FFFFFF"/>
                </a:solidFill>
              </a:rPr>
              <a:t>Application White Listing</a:t>
            </a:r>
          </a:p>
          <a:p>
            <a:pPr lvl="1"/>
            <a:r>
              <a:rPr lang="en-US" sz="3097" dirty="0" smtClean="0">
                <a:solidFill>
                  <a:srgbClr val="FFFFFF"/>
                </a:solidFill>
              </a:rPr>
              <a:t>Enforce App Standardization</a:t>
            </a:r>
          </a:p>
          <a:p>
            <a:pPr lvl="0"/>
            <a:r>
              <a:rPr lang="en-US" sz="3097" dirty="0" err="1" smtClean="0">
                <a:solidFill>
                  <a:srgbClr val="FFFFFF"/>
                </a:solidFill>
              </a:rPr>
              <a:t>Branchcache</a:t>
            </a:r>
            <a:endParaRPr lang="en-US" sz="3097" dirty="0" smtClean="0">
              <a:solidFill>
                <a:srgbClr val="FFFFFF"/>
              </a:solidFill>
            </a:endParaRPr>
          </a:p>
          <a:p>
            <a:pPr lvl="1"/>
            <a:r>
              <a:rPr lang="en-US" sz="3097" dirty="0" smtClean="0">
                <a:solidFill>
                  <a:srgbClr val="FFFFFF"/>
                </a:solidFill>
              </a:rPr>
              <a:t>Caches files from WAN</a:t>
            </a:r>
          </a:p>
          <a:p>
            <a:pPr lvl="0"/>
            <a:r>
              <a:rPr lang="en-US" sz="3097" dirty="0" err="1" smtClean="0">
                <a:solidFill>
                  <a:srgbClr val="FFFFFF"/>
                </a:solidFill>
              </a:rPr>
              <a:t>DirectAccess</a:t>
            </a:r>
            <a:endParaRPr lang="en-US" sz="3097" dirty="0" smtClean="0">
              <a:solidFill>
                <a:srgbClr val="FFFFFF"/>
              </a:solidFill>
            </a:endParaRPr>
          </a:p>
          <a:p>
            <a:pPr lvl="1"/>
            <a:r>
              <a:rPr lang="en-US" sz="3097" dirty="0" smtClean="0">
                <a:solidFill>
                  <a:srgbClr val="FFFFFF"/>
                </a:solidFill>
              </a:rPr>
              <a:t>No need for VPN</a:t>
            </a:r>
          </a:p>
          <a:p>
            <a:pPr lvl="1"/>
            <a:r>
              <a:rPr lang="en-US" sz="3097" dirty="0" smtClean="0">
                <a:solidFill>
                  <a:srgbClr val="FFFFFF"/>
                </a:solidFill>
              </a:rPr>
              <a:t>Easier for administration</a:t>
            </a:r>
          </a:p>
          <a:p>
            <a:pPr lvl="1"/>
            <a:r>
              <a:rPr lang="en-US" sz="3097" dirty="0" smtClean="0">
                <a:solidFill>
                  <a:srgbClr val="FFFFFF"/>
                </a:solidFill>
              </a:rPr>
              <a:t>Uses SSL, IPv6, IPSec</a:t>
            </a:r>
          </a:p>
          <a:p>
            <a:pPr lvl="0"/>
            <a:r>
              <a:rPr lang="en-US" sz="3097" dirty="0" smtClean="0">
                <a:solidFill>
                  <a:srgbClr val="FFFFFF"/>
                </a:solidFill>
              </a:rPr>
              <a:t>Federated Search</a:t>
            </a:r>
          </a:p>
          <a:p>
            <a:pPr lvl="1"/>
            <a:r>
              <a:rPr lang="en-US" sz="2697" dirty="0" smtClean="0">
                <a:solidFill>
                  <a:srgbClr val="FFFFFF"/>
                </a:solidFill>
              </a:rPr>
              <a:t>Search all assets including SharePoint</a:t>
            </a:r>
          </a:p>
          <a:p>
            <a:endParaRPr lang="en-US" dirty="0" smtClean="0"/>
          </a:p>
          <a:p>
            <a:pPr lvl="0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ndows 7 Yello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Audience Survey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XP Users?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Vista Users?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Windows 7 Users?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Mac OS X?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Linux/Unix?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ndows 7 Blu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Management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00600" y="1600200"/>
            <a:ext cx="3810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685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33400" y="1600200"/>
            <a:ext cx="8610600" cy="4525963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PowerShell</a:t>
            </a:r>
            <a:r>
              <a:rPr lang="en-US" dirty="0" smtClean="0">
                <a:solidFill>
                  <a:srgbClr val="FFFFFF"/>
                </a:solidFill>
              </a:rPr>
              <a:t> v2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IIS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Exchange</a:t>
            </a:r>
          </a:p>
          <a:p>
            <a:pPr lvl="1"/>
            <a:r>
              <a:rPr lang="en-US" dirty="0" err="1" smtClean="0">
                <a:solidFill>
                  <a:srgbClr val="FFFFFF"/>
                </a:solidFill>
              </a:rPr>
              <a:t>Cmdlets</a:t>
            </a:r>
            <a:endParaRPr lang="en-US" dirty="0" smtClean="0">
              <a:solidFill>
                <a:srgbClr val="FFFFFF"/>
              </a:solidFill>
            </a:endParaRP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Remote Management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Enhanced Group Policy</a:t>
            </a:r>
          </a:p>
          <a:p>
            <a:endParaRPr lang="en-US" dirty="0" smtClean="0"/>
          </a:p>
          <a:p>
            <a:pPr lvl="0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ndows 7 Blu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Secure?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00600" y="1600200"/>
            <a:ext cx="3810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685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33400" y="1600200"/>
            <a:ext cx="46482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So far yes!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September Patch Tuesday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None for Windows 7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SMB2 0day?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Does not affect Windows 7 final</a:t>
            </a:r>
          </a:p>
          <a:p>
            <a:endParaRPr lang="en-US" dirty="0" smtClean="0"/>
          </a:p>
          <a:p>
            <a:pPr lvl="0"/>
            <a:endParaRPr lang="en-US" dirty="0" smtClean="0"/>
          </a:p>
        </p:txBody>
      </p:sp>
      <p:pic>
        <p:nvPicPr>
          <p:cNvPr id="7" name="Picture 6" descr="Screen shot 2009-09-13 at 10.13.5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10200"/>
            <a:ext cx="4203700" cy="406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594360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http://bit.ly/10ffcx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Hide extensions for known file types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4343400"/>
            <a:ext cx="7315200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914400"/>
            <a:ext cx="6553200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ndows 7 Black W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AutoRun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447800"/>
            <a:ext cx="3771900" cy="240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600" y="4114800"/>
            <a:ext cx="3860800" cy="2387600"/>
          </a:xfrm>
          <a:prstGeom prst="rect">
            <a:avLst/>
          </a:prstGeom>
        </p:spPr>
      </p:pic>
      <p:sp>
        <p:nvSpPr>
          <p:cNvPr id="8" name="Content Placeholder 8"/>
          <p:cNvSpPr txBox="1">
            <a:spLocks/>
          </p:cNvSpPr>
          <p:nvPr/>
        </p:nvSpPr>
        <p:spPr>
          <a:xfrm>
            <a:off x="533400" y="1600200"/>
            <a:ext cx="4191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longer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AutoRun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 AutoPlay with non-optical media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noProof="0" dirty="0" smtClean="0">
                <a:solidFill>
                  <a:srgbClr val="FFFFFF"/>
                </a:solidFill>
              </a:rPr>
              <a:t>Easier to distribute CD’s than Flash </a:t>
            </a:r>
            <a:r>
              <a:rPr lang="en-US" sz="3200" dirty="0" smtClean="0">
                <a:solidFill>
                  <a:srgbClr val="FFFFFF"/>
                </a:solidFill>
              </a:rPr>
              <a:t>Drives!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noProof="0" dirty="0" smtClean="0">
                <a:solidFill>
                  <a:srgbClr val="FFFFFF"/>
                </a:solidFill>
              </a:rPr>
              <a:t>Patch available for past OS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FFFFFF"/>
                </a:solidFill>
              </a:rPr>
              <a:t>	</a:t>
            </a:r>
            <a:r>
              <a:rPr lang="en-US" sz="1600" dirty="0" smtClean="0">
                <a:solidFill>
                  <a:srgbClr val="FFFFFF"/>
                </a:solidFill>
              </a:rPr>
              <a:t>http://support.microsoft.com/kb/971029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5425" y="38100"/>
            <a:ext cx="7648575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2286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j-lt"/>
              </a:rPr>
              <a:t>Easy upgrade path?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s 7 Blu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Upgrade can take a full day!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Screen shot 2009-09-15 at 12.01.08 AM.png"/>
          <p:cNvPicPr>
            <a:picLocks noGrp="1" noChangeAspect="1"/>
          </p:cNvPicPr>
          <p:nvPr>
            <p:ph idx="1"/>
          </p:nvPr>
        </p:nvPicPr>
        <p:blipFill>
          <a:blip r:embed="rId3"/>
          <a:srcRect t="-32223" b="-32223"/>
          <a:stretch>
            <a:fillRect/>
          </a:stretch>
        </p:blipFill>
        <p:spPr>
          <a:xfrm>
            <a:off x="381000" y="1371600"/>
            <a:ext cx="8229600" cy="4525963"/>
          </a:xfrm>
        </p:spPr>
      </p:pic>
      <p:sp>
        <p:nvSpPr>
          <p:cNvPr id="5" name="Rectangle 4"/>
          <p:cNvSpPr/>
          <p:nvPr/>
        </p:nvSpPr>
        <p:spPr>
          <a:xfrm>
            <a:off x="6781800" y="5943600"/>
            <a:ext cx="1916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http://bit.ly/39iiVt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Windows 7</a:t>
            </a:r>
          </a:p>
          <a:p>
            <a:r>
              <a:rPr lang="en-US" dirty="0" smtClean="0"/>
              <a:t>Internet Explorer 8</a:t>
            </a:r>
          </a:p>
          <a:p>
            <a:r>
              <a:rPr lang="en-US" dirty="0" err="1" smtClean="0"/>
              <a:t>BitLocker</a:t>
            </a:r>
            <a:r>
              <a:rPr lang="en-US" dirty="0" smtClean="0"/>
              <a:t> and </a:t>
            </a:r>
            <a:r>
              <a:rPr lang="en-US" dirty="0" err="1" smtClean="0"/>
              <a:t>BitLocker</a:t>
            </a:r>
            <a:r>
              <a:rPr lang="en-US" dirty="0" smtClean="0"/>
              <a:t> to Go</a:t>
            </a:r>
          </a:p>
          <a:p>
            <a:r>
              <a:rPr lang="en-US" dirty="0" err="1" smtClean="0"/>
              <a:t>AppLocker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Windows 7 Black W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86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Evolve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304800" y="2362200"/>
            <a:ext cx="4800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Cyber Crime is UP!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Threats have evolved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FFFFFF"/>
                </a:solidFill>
              </a:rPr>
              <a:t>Less platform-centric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5800" y="5105400"/>
            <a:ext cx="4509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http://bit.ly/akwRT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</a:t>
            </a:r>
            <a:r>
              <a:rPr lang="en-US" dirty="0" err="1" smtClean="0">
                <a:solidFill>
                  <a:schemeClr val="bg1"/>
                </a:solidFill>
              </a:rPr>
              <a:t>www.sans.org</a:t>
            </a:r>
            <a:r>
              <a:rPr lang="en-US" dirty="0" smtClean="0">
                <a:solidFill>
                  <a:schemeClr val="bg1"/>
                </a:solidFill>
              </a:rPr>
              <a:t>/top-cyber-security-risks/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 descr="Screen shot 2009-09-14 at 10.37.12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219200"/>
            <a:ext cx="6654800" cy="50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57" y="2362200"/>
            <a:ext cx="4317943" cy="252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Windows 7</a:t>
            </a:r>
          </a:p>
          <a:p>
            <a:r>
              <a:rPr lang="en-US" dirty="0" smtClean="0"/>
              <a:t>Internet Explorer 8</a:t>
            </a:r>
          </a:p>
          <a:p>
            <a:r>
              <a:rPr lang="en-US" dirty="0" err="1" smtClean="0"/>
              <a:t>BitLocker</a:t>
            </a:r>
            <a:r>
              <a:rPr lang="en-US" dirty="0" smtClean="0"/>
              <a:t> and </a:t>
            </a:r>
            <a:r>
              <a:rPr lang="en-US" dirty="0" err="1" smtClean="0"/>
              <a:t>BitLocker</a:t>
            </a:r>
            <a:r>
              <a:rPr lang="en-US" dirty="0" smtClean="0"/>
              <a:t> to Go</a:t>
            </a:r>
          </a:p>
          <a:p>
            <a:r>
              <a:rPr lang="en-US" dirty="0" err="1" smtClean="0"/>
              <a:t>AppLocker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Windows 7 Black W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86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Evolve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52400" y="1143000"/>
            <a:ext cx="4800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FFFFFF"/>
                </a:solidFill>
              </a:rPr>
              <a:t>Attack the applications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Attack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</a:t>
            </a:r>
            <a:r>
              <a:rPr lang="en-US" sz="3200" dirty="0" smtClean="0">
                <a:solidFill>
                  <a:srgbClr val="FFFFFF"/>
                </a:solidFill>
              </a:rPr>
              <a:t>browsers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Attack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users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143000"/>
            <a:ext cx="3683000" cy="22196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3556000"/>
            <a:ext cx="5486400" cy="330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Windows 7</a:t>
            </a:r>
          </a:p>
          <a:p>
            <a:r>
              <a:rPr lang="en-US" dirty="0" smtClean="0"/>
              <a:t>Internet Explorer 8</a:t>
            </a:r>
          </a:p>
          <a:p>
            <a:r>
              <a:rPr lang="en-US" dirty="0" err="1" smtClean="0"/>
              <a:t>BitLocker</a:t>
            </a:r>
            <a:r>
              <a:rPr lang="en-US" dirty="0" smtClean="0"/>
              <a:t> and </a:t>
            </a:r>
            <a:r>
              <a:rPr lang="en-US" dirty="0" err="1" smtClean="0"/>
              <a:t>BitLocker</a:t>
            </a:r>
            <a:r>
              <a:rPr lang="en-US" dirty="0" smtClean="0"/>
              <a:t> to Go</a:t>
            </a:r>
          </a:p>
          <a:p>
            <a:r>
              <a:rPr lang="en-US" dirty="0" err="1" smtClean="0"/>
              <a:t>AppLocker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Windows 7 Black W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86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Evolve – Stay Current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533400" y="1600200"/>
            <a:ext cx="4800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800100" lvl="1" indent="-342900">
              <a:spcBef>
                <a:spcPct val="20000"/>
              </a:spcBef>
              <a:defRPr/>
            </a:pPr>
            <a:endParaRPr lang="en-US" sz="1600" dirty="0" smtClean="0">
              <a:solidFill>
                <a:srgbClr val="FFFFFF"/>
              </a:solidFill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aseline="0" dirty="0" smtClean="0">
                <a:solidFill>
                  <a:srgbClr val="FFFFFF"/>
                </a:solidFill>
              </a:rPr>
              <a:t>Train Users!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Security Awareness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aseline="0" dirty="0" smtClean="0">
                <a:solidFill>
                  <a:srgbClr val="FFFFFF"/>
                </a:solidFill>
              </a:rPr>
              <a:t>Browser Security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Windows Training?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ndows 7 Blu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Recap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00600" y="1600200"/>
            <a:ext cx="3810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685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0"/>
            <a:ext cx="5410200" cy="5257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If you run Windows now, you will be on 7 eventually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Secure it!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Educate Users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Use </a:t>
            </a:r>
            <a:r>
              <a:rPr lang="en-US" dirty="0" err="1" smtClean="0">
                <a:solidFill>
                  <a:srgbClr val="FFFFFF"/>
                </a:solidFill>
              </a:rPr>
              <a:t>BitLocker</a:t>
            </a:r>
            <a:r>
              <a:rPr lang="en-US" dirty="0" smtClean="0">
                <a:solidFill>
                  <a:srgbClr val="FFFFFF"/>
                </a:solidFill>
              </a:rPr>
              <a:t> or FDE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Patch Everything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Use </a:t>
            </a:r>
            <a:r>
              <a:rPr lang="en-US" dirty="0" err="1" smtClean="0">
                <a:solidFill>
                  <a:srgbClr val="FFFFFF"/>
                </a:solidFill>
              </a:rPr>
              <a:t>AntiMalware</a:t>
            </a:r>
            <a:endParaRPr lang="en-US" dirty="0" smtClean="0">
              <a:solidFill>
                <a:srgbClr val="FFFFFF"/>
              </a:solidFill>
            </a:endParaRP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Use Firefox</a:t>
            </a:r>
          </a:p>
          <a:p>
            <a:pPr lvl="2"/>
            <a:r>
              <a:rPr lang="en-US" dirty="0" smtClean="0">
                <a:solidFill>
                  <a:srgbClr val="FFFFFF"/>
                </a:solidFill>
              </a:rPr>
              <a:t>no script - http://</a:t>
            </a:r>
            <a:r>
              <a:rPr lang="en-US" dirty="0" err="1" smtClean="0">
                <a:solidFill>
                  <a:srgbClr val="FFFFFF"/>
                </a:solidFill>
              </a:rPr>
              <a:t>noscript.net</a:t>
            </a:r>
            <a:r>
              <a:rPr lang="en-US" dirty="0" smtClean="0">
                <a:solidFill>
                  <a:srgbClr val="FFFFFF"/>
                </a:solidFill>
              </a:rPr>
              <a:t>/ </a:t>
            </a:r>
          </a:p>
          <a:p>
            <a:pPr lvl="2"/>
            <a:r>
              <a:rPr lang="en-US" dirty="0" smtClean="0">
                <a:solidFill>
                  <a:srgbClr val="FFFFFF"/>
                </a:solidFill>
              </a:rPr>
              <a:t>WOT - http://</a:t>
            </a:r>
            <a:r>
              <a:rPr lang="en-US" dirty="0" err="1" smtClean="0">
                <a:solidFill>
                  <a:srgbClr val="FFFFFF"/>
                </a:solidFill>
              </a:rPr>
              <a:t>www.mywot.com</a:t>
            </a:r>
            <a:r>
              <a:rPr lang="en-US" dirty="0" smtClean="0">
                <a:solidFill>
                  <a:srgbClr val="FFFFFF"/>
                </a:solidFill>
              </a:rPr>
              <a:t>/</a:t>
            </a:r>
          </a:p>
          <a:p>
            <a:pPr lvl="1"/>
            <a:endParaRPr lang="en-US" dirty="0" smtClean="0">
              <a:solidFill>
                <a:srgbClr val="FFFFFF"/>
              </a:solidFill>
            </a:endParaRPr>
          </a:p>
          <a:p>
            <a:endParaRPr lang="en-US" dirty="0" smtClean="0"/>
          </a:p>
          <a:p>
            <a:pPr lvl="0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Reality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76400"/>
            <a:ext cx="822960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5181600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88% Windows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10% Mac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1% Linux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0" y="5029200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March 2009 Survey - </a:t>
            </a:r>
            <a:r>
              <a:rPr lang="en-US" sz="1200" dirty="0" err="1" smtClean="0">
                <a:solidFill>
                  <a:schemeClr val="bg1"/>
                </a:solidFill>
              </a:rPr>
              <a:t>ComputerWorld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ndows 7 Blu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Recap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00600" y="1600200"/>
            <a:ext cx="3810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685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33400" y="1600200"/>
            <a:ext cx="4114800" cy="5257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Carefully plan migration from XP to 7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Train users: 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Security Awareness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Browser Use 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Windows 7 training</a:t>
            </a:r>
          </a:p>
          <a:p>
            <a:endParaRPr lang="en-US" dirty="0" smtClean="0"/>
          </a:p>
          <a:p>
            <a:pPr lvl="0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s 7 Green W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Questions?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2209800"/>
            <a:ext cx="5334000" cy="3939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Thank You</a:t>
            </a: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pPr lvl="1"/>
            <a:r>
              <a:rPr lang="en-US" sz="2800" dirty="0" smtClean="0">
                <a:solidFill>
                  <a:srgbClr val="FFFFFF"/>
                </a:solidFill>
              </a:rPr>
              <a:t>Email: jorgeao@gmail.com</a:t>
            </a:r>
          </a:p>
          <a:p>
            <a:pPr lvl="1"/>
            <a:endParaRPr lang="en-US" sz="2800" dirty="0" smtClean="0">
              <a:solidFill>
                <a:srgbClr val="FFFFFF"/>
              </a:solidFill>
            </a:endParaRPr>
          </a:p>
          <a:p>
            <a:pPr lvl="1"/>
            <a:r>
              <a:rPr lang="en-US" sz="2800" dirty="0" smtClean="0">
                <a:solidFill>
                  <a:srgbClr val="FFFFFF"/>
                </a:solidFill>
              </a:rPr>
              <a:t>Blog: http://</a:t>
            </a:r>
            <a:r>
              <a:rPr lang="en-US" sz="2800" dirty="0" err="1" smtClean="0">
                <a:solidFill>
                  <a:srgbClr val="FFFFFF"/>
                </a:solidFill>
              </a:rPr>
              <a:t>www.orchilles.com</a:t>
            </a:r>
            <a:r>
              <a:rPr lang="en-US" sz="2800" dirty="0" smtClean="0">
                <a:solidFill>
                  <a:srgbClr val="FFFFFF"/>
                </a:solidFill>
              </a:rPr>
              <a:t> </a:t>
            </a:r>
          </a:p>
          <a:p>
            <a:pPr lvl="1"/>
            <a:endParaRPr lang="en-US" sz="2800" dirty="0" smtClean="0">
              <a:solidFill>
                <a:srgbClr val="FFFFFF"/>
              </a:solidFill>
            </a:endParaRPr>
          </a:p>
          <a:p>
            <a:pPr lvl="1"/>
            <a:r>
              <a:rPr lang="en-US" sz="2800" dirty="0" smtClean="0">
                <a:solidFill>
                  <a:srgbClr val="FFFFFF"/>
                </a:solidFill>
              </a:rPr>
              <a:t>http://www.twitter.com/jorgeorchilles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Reality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Up to 94% of corporations skipped Windows Vista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New PC users had a choice to “downgrade” to XP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New OEM PCs will include Windows 7 and no choice for Windows Vista or XP for that matter. 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All enterprise systems will be required to upgrade to either Vista or Windows 7 soon! Microsoft is threatening cut off dates already.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Windows XP is 8 years old!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Windows 7 Black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</p:spPr>
      </p:pic>
      <p:sp>
        <p:nvSpPr>
          <p:cNvPr id="6" name="Rectangle 5"/>
          <p:cNvSpPr/>
          <p:nvPr/>
        </p:nvSpPr>
        <p:spPr>
          <a:xfrm>
            <a:off x="0" y="3810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Windows Vista </a:t>
            </a:r>
            <a:endParaRPr lang="en-US" sz="4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524000"/>
            <a:ext cx="400812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3400" y="1905000"/>
            <a:ext cx="3962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FAIL?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Why?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Bad Press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Horrible release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0" y="17208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Windows Vista - Security Fail?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Not so much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407719" y="1484415"/>
            <a:ext cx="8332519" cy="4916385"/>
          </a:xfrm>
          <a:prstGeom prst="roundRect">
            <a:avLst>
              <a:gd name="adj" fmla="val 2622"/>
            </a:avLst>
          </a:prstGeom>
          <a:solidFill>
            <a:sysClr val="window" lastClr="FFFFFF"/>
          </a:solidFill>
          <a:ln w="9525" cap="flat" cmpd="sng" algn="ctr">
            <a:noFill/>
            <a:prstDash val="solid"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/>
          </a:scene3d>
          <a:sp3d prstMaterial="clear">
            <a:bevelT h="63500"/>
          </a:sp3d>
        </p:spPr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236793" marR="0" lvl="0" indent="-236793" algn="l" defTabSz="1266825" rtl="0" eaLnBrk="0" fontAlgn="auto" latinLnBrk="0" hangingPunct="0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DEF5FA"/>
              </a:buClr>
              <a:buSzPct val="95000"/>
              <a:buFontTx/>
              <a:buNone/>
              <a:tabLst>
                <a:tab pos="423863" algn="l"/>
              </a:tabLst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pic>
        <p:nvPicPr>
          <p:cNvPr id="16" name="Picture 15" descr="auror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7513" y="1508166"/>
            <a:ext cx="8265226" cy="4857008"/>
          </a:xfrm>
          <a:prstGeom prst="roundRect">
            <a:avLst>
              <a:gd name="adj" fmla="val 2242"/>
            </a:avLst>
          </a:prstGeom>
        </p:spPr>
      </p:pic>
      <p:sp>
        <p:nvSpPr>
          <p:cNvPr id="17" name="Rounded Rectangle 16"/>
          <p:cNvSpPr/>
          <p:nvPr/>
        </p:nvSpPr>
        <p:spPr bwMode="auto">
          <a:xfrm>
            <a:off x="516575" y="1578431"/>
            <a:ext cx="3657600" cy="4680595"/>
          </a:xfrm>
          <a:prstGeom prst="roundRect">
            <a:avLst>
              <a:gd name="adj" fmla="val 4071"/>
            </a:avLst>
          </a:prstGeom>
          <a:solidFill>
            <a:sysClr val="window" lastClr="FFFFFF"/>
          </a:solidFill>
          <a:ln w="9525" cap="flat" cmpd="sng" algn="ctr">
            <a:noFill/>
            <a:prstDash val="solid"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/>
          </a:scene3d>
          <a:sp3d prstMaterial="clear">
            <a:bevelT h="63500"/>
          </a:sp3d>
        </p:spPr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236793" marR="0" lvl="0" indent="-236793" algn="l" defTabSz="1266825" rtl="0" eaLnBrk="0" fontAlgn="auto" latinLnBrk="0" hangingPunct="0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DEF5FA"/>
              </a:buClr>
              <a:buSzPct val="95000"/>
              <a:buFontTx/>
              <a:buNone/>
              <a:tabLst>
                <a:tab pos="423863" algn="l"/>
              </a:tabLst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824350" y="1578431"/>
            <a:ext cx="3810001" cy="4680595"/>
          </a:xfrm>
          <a:prstGeom prst="roundRect">
            <a:avLst>
              <a:gd name="adj" fmla="val 4071"/>
            </a:avLst>
          </a:prstGeom>
          <a:solidFill>
            <a:sysClr val="window" lastClr="FFFFFF"/>
          </a:solidFill>
          <a:ln w="9525" cap="flat" cmpd="sng" algn="ctr">
            <a:noFill/>
            <a:prstDash val="solid"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/>
          </a:scene3d>
          <a:sp3d prstMaterial="clear">
            <a:bevelT h="63500"/>
          </a:sp3d>
        </p:spPr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236793" marR="0" lvl="0" indent="-236793" algn="l" defTabSz="1266825" rtl="0" eaLnBrk="0" fontAlgn="auto" latinLnBrk="0" hangingPunct="0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DEF5FA"/>
              </a:buClr>
              <a:buSzPct val="95000"/>
              <a:buFontTx/>
              <a:buNone/>
              <a:tabLst>
                <a:tab pos="423863" algn="l"/>
              </a:tabLst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graphicFrame>
        <p:nvGraphicFramePr>
          <p:cNvPr id="19" name="Chart 18"/>
          <p:cNvGraphicFramePr/>
          <p:nvPr/>
        </p:nvGraphicFramePr>
        <p:xfrm>
          <a:off x="381492" y="2438144"/>
          <a:ext cx="3861955" cy="3047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0" name="Group 24"/>
          <p:cNvGrpSpPr/>
          <p:nvPr/>
        </p:nvGrpSpPr>
        <p:grpSpPr>
          <a:xfrm>
            <a:off x="676877" y="5395446"/>
            <a:ext cx="1172061" cy="376738"/>
            <a:chOff x="6301395" y="4211555"/>
            <a:chExt cx="984171" cy="310896"/>
          </a:xfrm>
        </p:grpSpPr>
        <p:pic>
          <p:nvPicPr>
            <p:cNvPr id="21" name="Picture 2" descr="C:\Program Files\Microsoft Resource DVD Artwork\DVD_ART\BoxShots_Logos\Windows Vista\Windows Vista Logo Vertical W.png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6301395" y="4211556"/>
              <a:ext cx="420721" cy="294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Picture 7" descr="C:\Program Files\Microsoft Resource DVD Artwork\DVD_ART\BoxShots_Logos\Windows XP Home Edition\Windows XP Home Edition logo vert reverse.png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6848178" y="4211555"/>
              <a:ext cx="437388" cy="3108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3" name="Rounded Rectangle 22"/>
          <p:cNvSpPr/>
          <p:nvPr/>
        </p:nvSpPr>
        <p:spPr bwMode="auto">
          <a:xfrm>
            <a:off x="553735" y="1629857"/>
            <a:ext cx="3555126" cy="721458"/>
          </a:xfrm>
          <a:prstGeom prst="roundRect">
            <a:avLst/>
          </a:prstGeom>
          <a:solidFill>
            <a:srgbClr val="557EB9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marR="0" lvl="0" indent="0" algn="ctr" defTabSz="9140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 flipH="1">
            <a:off x="909450" y="1751671"/>
            <a:ext cx="2743200" cy="492040"/>
          </a:xfrm>
          <a:prstGeom prst="roundRect">
            <a:avLst>
              <a:gd name="adj" fmla="val 12464"/>
            </a:avLst>
          </a:prstGeom>
          <a:noFill/>
          <a:ln w="19050" cap="flat" cmpd="sng" algn="ctr">
            <a:noFill/>
            <a:prstDash val="solid"/>
          </a:ln>
          <a:effectLst/>
        </p:spPr>
        <p:txBody>
          <a:bodyPr lIns="0" tIns="0" rIns="0"/>
          <a:lstStyle/>
          <a:p>
            <a:pPr algn="ctr" rtl="0">
              <a:defRPr/>
            </a:pPr>
            <a:r>
              <a: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  <a:ea typeface="+mn-ea"/>
                <a:cs typeface="+mn-cs"/>
              </a:rPr>
              <a:t>Fewer High Security Vulnerabilities in Year 1</a:t>
            </a:r>
          </a:p>
        </p:txBody>
      </p:sp>
      <p:sp>
        <p:nvSpPr>
          <p:cNvPr id="25" name="Rounded Rectangle 24"/>
          <p:cNvSpPr/>
          <p:nvPr/>
        </p:nvSpPr>
        <p:spPr bwMode="auto">
          <a:xfrm>
            <a:off x="4886248" y="1639753"/>
            <a:ext cx="3687735" cy="721458"/>
          </a:xfrm>
          <a:prstGeom prst="roundRect">
            <a:avLst/>
          </a:prstGeom>
          <a:solidFill>
            <a:srgbClr val="557EB9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marR="0" lvl="0" indent="0" algn="ctr" defTabSz="9140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 flipH="1">
            <a:off x="5241963" y="1761567"/>
            <a:ext cx="3118265" cy="492040"/>
          </a:xfrm>
          <a:prstGeom prst="roundRect">
            <a:avLst>
              <a:gd name="adj" fmla="val 12464"/>
            </a:avLst>
          </a:prstGeom>
          <a:noFill/>
          <a:ln w="19050" cap="flat" cmpd="sng" algn="ctr">
            <a:noFill/>
            <a:prstDash val="solid"/>
          </a:ln>
          <a:effectLst/>
        </p:spPr>
        <p:txBody>
          <a:bodyPr lIns="0" tIns="0" rIns="0"/>
          <a:lstStyle/>
          <a:p>
            <a:pPr algn="ctr" rtl="0">
              <a:defRPr/>
            </a:pPr>
            <a:r>
              <a: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/>
                <a:ea typeface="+mn-ea"/>
                <a:cs typeface="+mn-cs"/>
              </a:rPr>
              <a:t>60% Fewer Malware Infections Than Windows XP SP2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05000" y="5419106"/>
            <a:ext cx="914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100" kern="1200" dirty="0">
                <a:solidFill>
                  <a:prstClr val="white"/>
                </a:solidFill>
                <a:latin typeface="Segoe"/>
                <a:ea typeface="+mn-ea"/>
                <a:cs typeface="+mn-cs"/>
              </a:rPr>
              <a:t>Mac OS X </a:t>
            </a:r>
          </a:p>
          <a:p>
            <a:pPr algn="ctr" rtl="0"/>
            <a:r>
              <a:rPr lang="en-US" sz="1100" kern="1200" dirty="0">
                <a:solidFill>
                  <a:prstClr val="white"/>
                </a:solidFill>
                <a:latin typeface="Segoe"/>
                <a:ea typeface="+mn-ea"/>
                <a:cs typeface="+mn-cs"/>
              </a:rPr>
              <a:t>10.4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90800" y="5419106"/>
            <a:ext cx="914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100" kern="1200" dirty="0" err="1">
                <a:solidFill>
                  <a:prstClr val="white"/>
                </a:solidFill>
                <a:latin typeface="Segoe"/>
                <a:ea typeface="+mn-ea"/>
                <a:cs typeface="+mn-cs"/>
              </a:rPr>
              <a:t>Ubuntu</a:t>
            </a:r>
            <a:r>
              <a:rPr lang="en-US" sz="1100" kern="1200" dirty="0">
                <a:solidFill>
                  <a:prstClr val="white"/>
                </a:solidFill>
                <a:latin typeface="Segoe"/>
                <a:ea typeface="+mn-ea"/>
                <a:cs typeface="+mn-cs"/>
              </a:rPr>
              <a:t> </a:t>
            </a:r>
          </a:p>
          <a:p>
            <a:pPr algn="ctr" rtl="0"/>
            <a:r>
              <a:rPr lang="en-US" sz="1100" kern="1200" dirty="0">
                <a:solidFill>
                  <a:prstClr val="white"/>
                </a:solidFill>
                <a:latin typeface="Segoe"/>
                <a:ea typeface="+mn-ea"/>
                <a:cs typeface="+mn-cs"/>
              </a:rPr>
              <a:t>6.06 LTS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75318" y="5421669"/>
            <a:ext cx="9144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100" kern="1200" dirty="0">
                <a:solidFill>
                  <a:prstClr val="white"/>
                </a:solidFill>
                <a:latin typeface="Segoe"/>
                <a:ea typeface="+mn-ea"/>
                <a:cs typeface="+mn-cs"/>
              </a:rPr>
              <a:t>Red Hat</a:t>
            </a:r>
          </a:p>
          <a:p>
            <a:pPr algn="ctr" rtl="0"/>
            <a:r>
              <a:rPr lang="en-US" sz="1100" kern="1200" dirty="0">
                <a:solidFill>
                  <a:prstClr val="white"/>
                </a:solidFill>
                <a:latin typeface="Segoe"/>
                <a:ea typeface="+mn-ea"/>
                <a:cs typeface="+mn-cs"/>
              </a:rPr>
              <a:t>EL4WS</a:t>
            </a:r>
          </a:p>
          <a:p>
            <a:pPr algn="ctr" rtl="0"/>
            <a:r>
              <a:rPr lang="en-US" sz="1100" kern="1200" dirty="0">
                <a:solidFill>
                  <a:prstClr val="white"/>
                </a:solidFill>
                <a:latin typeface="Segoe"/>
                <a:ea typeface="+mn-ea"/>
                <a:cs typeface="+mn-cs"/>
              </a:rPr>
              <a:t>Reduced</a:t>
            </a:r>
          </a:p>
        </p:txBody>
      </p:sp>
      <p:graphicFrame>
        <p:nvGraphicFramePr>
          <p:cNvPr id="31" name="Chart 30"/>
          <p:cNvGraphicFramePr/>
          <p:nvPr/>
        </p:nvGraphicFramePr>
        <p:xfrm>
          <a:off x="4524499" y="1447800"/>
          <a:ext cx="4619501" cy="4322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Graphic spid="19" grpId="0">
        <p:bldAsOne/>
      </p:bldGraphic>
      <p:bldP spid="23" grpId="0" animBg="1"/>
      <p:bldP spid="24" grpId="0"/>
      <p:bldP spid="25" grpId="0" animBg="1"/>
      <p:bldP spid="26" grpId="0"/>
      <p:bldP spid="27" grpId="0"/>
      <p:bldP spid="28" grpId="0"/>
      <p:bldP spid="29" grpId="0"/>
      <p:bldGraphic spid="31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Windows Vista - Security Features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Security Development Lifecycle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Windows Service Hardening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Windows Defender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Internet Explorer 7 w/Phishing Filter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NG TCP/IP –IPv6, IPSec., WFP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Vista Firewall – inbound and outbound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Network Access Protection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User Account Control – consent and credential prompting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Code Integrity – all OS DLLS and exec digitally signed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BitLocker</a:t>
            </a:r>
            <a:r>
              <a:rPr lang="en-US" dirty="0" smtClean="0">
                <a:solidFill>
                  <a:schemeClr val="bg1"/>
                </a:solidFill>
              </a:rPr>
              <a:t>, Encrypted File Systems, &amp; Trusted Platform Module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Windows 7</a:t>
            </a:r>
          </a:p>
          <a:p>
            <a:r>
              <a:rPr lang="en-US" dirty="0" smtClean="0"/>
              <a:t>Internet Explorer 8</a:t>
            </a:r>
          </a:p>
          <a:p>
            <a:r>
              <a:rPr lang="en-US" dirty="0" err="1" smtClean="0"/>
              <a:t>BitLocker</a:t>
            </a:r>
            <a:r>
              <a:rPr lang="en-US" dirty="0" smtClean="0"/>
              <a:t> and </a:t>
            </a:r>
            <a:r>
              <a:rPr lang="en-US" dirty="0" err="1" smtClean="0"/>
              <a:t>BitLocker</a:t>
            </a:r>
            <a:r>
              <a:rPr lang="en-US" dirty="0" smtClean="0"/>
              <a:t> to Go</a:t>
            </a:r>
          </a:p>
          <a:p>
            <a:r>
              <a:rPr lang="en-US" dirty="0" err="1" smtClean="0"/>
              <a:t>AppLocker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Windows 7 Black W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86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Introduction to Windows 7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447800"/>
            <a:ext cx="5715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Incremental update to Windows Vista  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Uses the same technologies already in place with Vista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Simpler user interface and enhancements to performance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Extensive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UAT via public Beta and RC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EABD00"/>
    </a:accent2>
    <a:accent3>
      <a:srgbClr val="EB641B"/>
    </a:accent3>
    <a:accent4>
      <a:srgbClr val="39639D"/>
    </a:accent4>
    <a:accent5>
      <a:srgbClr val="408054"/>
    </a:accent5>
    <a:accent6>
      <a:srgbClr val="5A6E18"/>
    </a:accent6>
    <a:hlink>
      <a:srgbClr val="FF8119"/>
    </a:hlink>
    <a:folHlink>
      <a:srgbClr val="44B9E8"/>
    </a:folHlink>
  </a:clrScheme>
  <a:fontScheme name="Blue-Purple TT">
    <a:majorFont>
      <a:latin typeface="Segoe"/>
      <a:ea typeface=""/>
      <a:cs typeface=""/>
    </a:majorFont>
    <a:minorFont>
      <a:latin typeface="Segoe"/>
      <a:ea typeface=""/>
      <a:cs typeface=""/>
    </a:minorFont>
  </a:fontScheme>
  <a:fmtScheme name="Concourse">
    <a:fillStyleLst>
      <a:solidFill>
        <a:schemeClr val="phClr"/>
      </a:solidFill>
      <a:gradFill rotWithShape="1">
        <a:gsLst>
          <a:gs pos="0">
            <a:schemeClr val="phClr">
              <a:tint val="62000"/>
              <a:satMod val="180000"/>
            </a:schemeClr>
          </a:gs>
          <a:gs pos="65000">
            <a:schemeClr val="phClr">
              <a:tint val="32000"/>
              <a:satMod val="250000"/>
            </a:schemeClr>
          </a:gs>
          <a:gs pos="100000">
            <a:schemeClr val="phClr">
              <a:tint val="23000"/>
              <a:satMod val="300000"/>
            </a:schemeClr>
          </a:gs>
        </a:gsLst>
        <a:lin ang="16200000" scaled="0"/>
      </a:gradFill>
      <a:gradFill rotWithShape="1">
        <a:gsLst>
          <a:gs pos="0">
            <a:schemeClr val="phClr">
              <a:shade val="15000"/>
              <a:satMod val="180000"/>
            </a:schemeClr>
          </a:gs>
          <a:gs pos="50000">
            <a:schemeClr val="phClr">
              <a:shade val="45000"/>
              <a:satMod val="170000"/>
            </a:schemeClr>
          </a:gs>
          <a:gs pos="70000">
            <a:schemeClr val="phClr">
              <a:tint val="99000"/>
              <a:shade val="65000"/>
              <a:satMod val="155000"/>
            </a:schemeClr>
          </a:gs>
          <a:gs pos="100000">
            <a:schemeClr val="phClr">
              <a:tint val="95500"/>
              <a:shade val="100000"/>
              <a:satMod val="15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/>
        </a:solidFill>
        <a:prstDash val="solid"/>
      </a:ln>
      <a:ln w="55000" cap="flat" cmpd="thickThin" algn="ctr">
        <a:solidFill>
          <a:schemeClr val="phClr"/>
        </a:solidFill>
        <a:prstDash val="solid"/>
      </a:ln>
      <a:ln w="63500" cap="flat" cmpd="thickThin" algn="ctr">
        <a:solidFill>
          <a:schemeClr val="phClr"/>
        </a:solidFill>
        <a:prstDash val="solid"/>
      </a:ln>
    </a:lnStyleLst>
    <a:effectStyleLst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phClr">
              <a:satMod val="30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EABD00"/>
    </a:accent2>
    <a:accent3>
      <a:srgbClr val="EB641B"/>
    </a:accent3>
    <a:accent4>
      <a:srgbClr val="39639D"/>
    </a:accent4>
    <a:accent5>
      <a:srgbClr val="408054"/>
    </a:accent5>
    <a:accent6>
      <a:srgbClr val="5A6E18"/>
    </a:accent6>
    <a:hlink>
      <a:srgbClr val="FF8119"/>
    </a:hlink>
    <a:folHlink>
      <a:srgbClr val="44B9E8"/>
    </a:folHlink>
  </a:clrScheme>
  <a:fontScheme name="Blue-Purple TT">
    <a:majorFont>
      <a:latin typeface="Segoe"/>
      <a:ea typeface=""/>
      <a:cs typeface=""/>
    </a:majorFont>
    <a:minorFont>
      <a:latin typeface="Segoe"/>
      <a:ea typeface=""/>
      <a:cs typeface=""/>
    </a:minorFont>
  </a:fontScheme>
  <a:fmtScheme name="Concourse">
    <a:fillStyleLst>
      <a:solidFill>
        <a:schemeClr val="phClr"/>
      </a:solidFill>
      <a:gradFill rotWithShape="1">
        <a:gsLst>
          <a:gs pos="0">
            <a:schemeClr val="phClr">
              <a:tint val="62000"/>
              <a:satMod val="180000"/>
            </a:schemeClr>
          </a:gs>
          <a:gs pos="65000">
            <a:schemeClr val="phClr">
              <a:tint val="32000"/>
              <a:satMod val="250000"/>
            </a:schemeClr>
          </a:gs>
          <a:gs pos="100000">
            <a:schemeClr val="phClr">
              <a:tint val="23000"/>
              <a:satMod val="300000"/>
            </a:schemeClr>
          </a:gs>
        </a:gsLst>
        <a:lin ang="16200000" scaled="0"/>
      </a:gradFill>
      <a:gradFill rotWithShape="1">
        <a:gsLst>
          <a:gs pos="0">
            <a:schemeClr val="phClr">
              <a:shade val="15000"/>
              <a:satMod val="180000"/>
            </a:schemeClr>
          </a:gs>
          <a:gs pos="50000">
            <a:schemeClr val="phClr">
              <a:shade val="45000"/>
              <a:satMod val="170000"/>
            </a:schemeClr>
          </a:gs>
          <a:gs pos="70000">
            <a:schemeClr val="phClr">
              <a:tint val="99000"/>
              <a:shade val="65000"/>
              <a:satMod val="155000"/>
            </a:schemeClr>
          </a:gs>
          <a:gs pos="100000">
            <a:schemeClr val="phClr">
              <a:tint val="95500"/>
              <a:shade val="100000"/>
              <a:satMod val="15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/>
        </a:solidFill>
        <a:prstDash val="solid"/>
      </a:ln>
      <a:ln w="55000" cap="flat" cmpd="thickThin" algn="ctr">
        <a:solidFill>
          <a:schemeClr val="phClr"/>
        </a:solidFill>
        <a:prstDash val="solid"/>
      </a:ln>
      <a:ln w="63500" cap="flat" cmpd="thickThin" algn="ctr">
        <a:solidFill>
          <a:schemeClr val="phClr"/>
        </a:solidFill>
        <a:prstDash val="solid"/>
      </a:ln>
    </a:lnStyleLst>
    <a:effectStyleLst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phClr">
              <a:satMod val="30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1256</Words>
  <Application>Microsoft Macintosh PowerPoint</Application>
  <PresentationFormat>On-screen Show (4:3)</PresentationFormat>
  <Paragraphs>311</Paragraphs>
  <Slides>41</Slides>
  <Notes>4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Windows 7  Security</vt:lpstr>
      <vt:lpstr>About Me</vt:lpstr>
      <vt:lpstr>Audience Survey</vt:lpstr>
      <vt:lpstr>Reality</vt:lpstr>
      <vt:lpstr>Reality</vt:lpstr>
      <vt:lpstr>Slide 6</vt:lpstr>
      <vt:lpstr>Windows Vista - Security Fail? Not so much</vt:lpstr>
      <vt:lpstr>Windows Vista - Security Features</vt:lpstr>
      <vt:lpstr>Agenda</vt:lpstr>
      <vt:lpstr>Slide 10</vt:lpstr>
      <vt:lpstr>Security Features</vt:lpstr>
      <vt:lpstr>Action Center - Security</vt:lpstr>
      <vt:lpstr>Agenda</vt:lpstr>
      <vt:lpstr>Agenda</vt:lpstr>
      <vt:lpstr>BitLocker</vt:lpstr>
      <vt:lpstr>BitLocker – Recovery Key</vt:lpstr>
      <vt:lpstr>BitLocker - Issues</vt:lpstr>
      <vt:lpstr>BitLocker - Issues</vt:lpstr>
      <vt:lpstr>BitLocker – Corporate Environment</vt:lpstr>
      <vt:lpstr>Agenda</vt:lpstr>
      <vt:lpstr>Agenda</vt:lpstr>
      <vt:lpstr>Biometric Security</vt:lpstr>
      <vt:lpstr>Agenda</vt:lpstr>
      <vt:lpstr>Agenda</vt:lpstr>
      <vt:lpstr>Agenda</vt:lpstr>
      <vt:lpstr>Agenda</vt:lpstr>
      <vt:lpstr>Agenda</vt:lpstr>
      <vt:lpstr>Agenda</vt:lpstr>
      <vt:lpstr>With Server 2008 R2</vt:lpstr>
      <vt:lpstr>Management</vt:lpstr>
      <vt:lpstr>Secure?</vt:lpstr>
      <vt:lpstr>Hide extensions for known file types</vt:lpstr>
      <vt:lpstr>AutoRun</vt:lpstr>
      <vt:lpstr>Slide 34</vt:lpstr>
      <vt:lpstr>Upgrade can take a full day!</vt:lpstr>
      <vt:lpstr>Agenda</vt:lpstr>
      <vt:lpstr>Agenda</vt:lpstr>
      <vt:lpstr>Agenda</vt:lpstr>
      <vt:lpstr>Recap</vt:lpstr>
      <vt:lpstr>Recap</vt:lpstr>
      <vt:lpstr>Questions?</vt:lpstr>
    </vt:vector>
  </TitlesOfParts>
  <Company>Terremark Worldwide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7 (in)Security</dc:title>
  <dc:creator>Jorge Orchilles</dc:creator>
  <cp:lastModifiedBy>Jorge Orchilles</cp:lastModifiedBy>
  <cp:revision>45</cp:revision>
  <dcterms:created xsi:type="dcterms:W3CDTF">2009-09-17T18:01:16Z</dcterms:created>
  <dcterms:modified xsi:type="dcterms:W3CDTF">2009-09-17T18:22:14Z</dcterms:modified>
</cp:coreProperties>
</file>